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15"/>
  </p:notesMasterIdLst>
  <p:sldIdLst>
    <p:sldId id="256" r:id="rId3"/>
    <p:sldId id="257" r:id="rId4"/>
    <p:sldId id="258" r:id="rId5"/>
    <p:sldId id="259" r:id="rId6"/>
    <p:sldId id="260" r:id="rId7"/>
    <p:sldId id="261" r:id="rId8"/>
    <p:sldId id="262" r:id="rId9"/>
    <p:sldId id="263" r:id="rId10"/>
    <p:sldId id="265" r:id="rId11"/>
    <p:sldId id="266" r:id="rId12"/>
    <p:sldId id="268" r:id="rId13"/>
    <p:sldId id="270" r:id="rId14"/>
  </p:sldIdLst>
  <p:sldSz cx="9144000" cy="5143500" type="screen16x9"/>
  <p:notesSz cx="6858000" cy="9144000"/>
  <p:embeddedFontLst>
    <p:embeddedFont>
      <p:font typeface="Arial Black" panose="020B0A04020102020204" pitchFamily="34" charset="0"/>
      <p:bold r:id="rId16"/>
    </p:embeddedFont>
    <p:embeddedFont>
      <p:font typeface="Google Sans" panose="020B0604020202020204" charset="0"/>
      <p:regular r:id="rId17"/>
      <p:bold r:id="rId18"/>
      <p:italic r:id="rId19"/>
      <p:boldItalic r:id="rId20"/>
    </p:embeddedFont>
    <p:embeddedFont>
      <p:font typeface="Google Sans Medium"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3" d="100"/>
          <a:sy n="113" d="100"/>
        </p:scale>
        <p:origin x="744" y="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3b4d60ce750_88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b4d60ce750_88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ad07014906_2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1" name="Google Shape;161;g3ad07014906_2_1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ad07014906_2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3" name="Google Shape;173;g3ad07014906_2_1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ad07014906_2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g3ad07014906_2_1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3ad07014906_2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 name="Google Shape;106;g3ad07014906_2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ad07014906_2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g3ad07014906_2_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ad07014906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g3ad07014906_2_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ad07014906_2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5" name="Google Shape;125;g3ad07014906_2_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ad07014906_2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 name="Google Shape;131;g3ad07014906_2_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3ad07014906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7" name="Google Shape;137;g3ad07014906_2_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ad07014906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3" name="Google Shape;143;g3ad07014906_2_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3ad07014906_2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 name="Google Shape;155;g3ad07014906_2_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1">
  <p:cSld name="CUSTOM_16">
    <p:spTree>
      <p:nvGrpSpPr>
        <p:cNvPr id="1" name="Shape 9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3ECF6"/>
        </a:solidFill>
        <a:effectLst/>
      </p:bgPr>
    </p:bg>
    <p:spTree>
      <p:nvGrpSpPr>
        <p:cNvPr id="1" name="Shape 99"/>
        <p:cNvGrpSpPr/>
        <p:nvPr/>
      </p:nvGrpSpPr>
      <p:grpSpPr>
        <a:xfrm>
          <a:off x="0" y="0"/>
          <a:ext cx="0" cy="0"/>
          <a:chOff x="0" y="0"/>
          <a:chExt cx="0" cy="0"/>
        </a:xfrm>
      </p:grpSpPr>
      <p:grpSp>
        <p:nvGrpSpPr>
          <p:cNvPr id="100" name="Google Shape;100;p26"/>
          <p:cNvGrpSpPr/>
          <p:nvPr/>
        </p:nvGrpSpPr>
        <p:grpSpPr>
          <a:xfrm>
            <a:off x="245950" y="206044"/>
            <a:ext cx="3103568" cy="388343"/>
            <a:chOff x="245950" y="206044"/>
            <a:chExt cx="3103568" cy="388343"/>
          </a:xfrm>
        </p:grpSpPr>
        <p:pic>
          <p:nvPicPr>
            <p:cNvPr id="101" name="Google Shape;101;p26"/>
            <p:cNvPicPr preferRelativeResize="0"/>
            <p:nvPr/>
          </p:nvPicPr>
          <p:blipFill>
            <a:blip r:embed="rId3">
              <a:alphaModFix/>
            </a:blip>
            <a:stretch>
              <a:fillRect/>
            </a:stretch>
          </p:blipFill>
          <p:spPr>
            <a:xfrm>
              <a:off x="245950" y="206044"/>
              <a:ext cx="2755487" cy="356550"/>
            </a:xfrm>
            <a:prstGeom prst="rect">
              <a:avLst/>
            </a:prstGeom>
            <a:noFill/>
            <a:ln>
              <a:noFill/>
            </a:ln>
          </p:spPr>
        </p:pic>
        <p:sp>
          <p:nvSpPr>
            <p:cNvPr id="102" name="Google Shape;102;p26"/>
            <p:cNvSpPr txBox="1"/>
            <p:nvPr/>
          </p:nvSpPr>
          <p:spPr>
            <a:xfrm>
              <a:off x="939318" y="409588"/>
              <a:ext cx="2410200" cy="18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GB" sz="1050">
                  <a:solidFill>
                    <a:srgbClr val="434343"/>
                  </a:solidFill>
                  <a:latin typeface="Google Sans Medium"/>
                  <a:ea typeface="Google Sans Medium"/>
                  <a:cs typeface="Google Sans Medium"/>
                  <a:sym typeface="Google Sans Medium"/>
                </a:rPr>
                <a:t>On </a:t>
              </a:r>
              <a:r>
                <a:rPr lang="en-GB" sz="1200">
                  <a:solidFill>
                    <a:srgbClr val="434343"/>
                  </a:solidFill>
                  <a:latin typeface="Google Sans Medium"/>
                  <a:ea typeface="Google Sans Medium"/>
                  <a:cs typeface="Google Sans Medium"/>
                  <a:sym typeface="Google Sans Medium"/>
                </a:rPr>
                <a:t>Campus</a:t>
              </a:r>
              <a:endParaRPr sz="1200">
                <a:solidFill>
                  <a:srgbClr val="434343"/>
                </a:solidFill>
                <a:latin typeface="Google Sans Medium"/>
                <a:ea typeface="Google Sans Medium"/>
                <a:cs typeface="Google Sans Medium"/>
                <a:sym typeface="Google Sans Medium"/>
              </a:endParaRPr>
            </a:p>
          </p:txBody>
        </p:sp>
      </p:grpSp>
      <p:sp>
        <p:nvSpPr>
          <p:cNvPr id="103" name="Google Shape;103;p26"/>
          <p:cNvSpPr txBox="1">
            <a:spLocks noGrp="1"/>
          </p:cNvSpPr>
          <p:nvPr>
            <p:ph type="title" idx="4294967295"/>
          </p:nvPr>
        </p:nvSpPr>
        <p:spPr>
          <a:xfrm>
            <a:off x="641250" y="1289325"/>
            <a:ext cx="7861500" cy="149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990"/>
              <a:buFont typeface="Arial"/>
              <a:buNone/>
            </a:pPr>
            <a:r>
              <a:rPr lang="en-GB" sz="2560" b="1" i="1">
                <a:solidFill>
                  <a:srgbClr val="EA4335"/>
                </a:solidFill>
                <a:latin typeface="Google Sans"/>
                <a:ea typeface="Google Sans"/>
                <a:cs typeface="Google Sans"/>
                <a:sym typeface="Google Sans"/>
              </a:rPr>
              <a:t>Note: This slide deck is view-only. </a:t>
            </a:r>
            <a:endParaRPr sz="2560" b="1" i="1">
              <a:solidFill>
                <a:srgbClr val="EA4335"/>
              </a:solidFill>
              <a:latin typeface="Google Sans"/>
              <a:ea typeface="Google Sans"/>
              <a:cs typeface="Google Sans"/>
              <a:sym typeface="Google Sans"/>
            </a:endParaRPr>
          </a:p>
          <a:p>
            <a:pPr marL="0" lvl="0" indent="0" algn="ctr" rtl="0">
              <a:spcBef>
                <a:spcPts val="0"/>
              </a:spcBef>
              <a:spcAft>
                <a:spcPts val="0"/>
              </a:spcAft>
              <a:buClr>
                <a:schemeClr val="dk1"/>
              </a:buClr>
              <a:buSzPts val="990"/>
              <a:buFont typeface="Arial"/>
              <a:buNone/>
            </a:pPr>
            <a:r>
              <a:rPr lang="en-GB" sz="2560" i="1">
                <a:solidFill>
                  <a:srgbClr val="EA4335"/>
                </a:solidFill>
                <a:latin typeface="Google Sans"/>
                <a:ea typeface="Google Sans"/>
                <a:cs typeface="Google Sans"/>
                <a:sym typeface="Google Sans"/>
              </a:rPr>
              <a:t>Please don’t request edit access - it’s shared for your reference.</a:t>
            </a:r>
            <a:endParaRPr sz="2560" i="1">
              <a:solidFill>
                <a:srgbClr val="EA4335"/>
              </a:solidFill>
              <a:latin typeface="Google Sans"/>
              <a:ea typeface="Google Sans"/>
              <a:cs typeface="Google Sans"/>
              <a:sym typeface="Google Sans"/>
            </a:endParaRPr>
          </a:p>
          <a:p>
            <a:pPr marL="0" lvl="0" indent="0" algn="ctr" rtl="0">
              <a:spcBef>
                <a:spcPts val="0"/>
              </a:spcBef>
              <a:spcAft>
                <a:spcPts val="0"/>
              </a:spcAft>
              <a:buClr>
                <a:schemeClr val="dk1"/>
              </a:buClr>
              <a:buSzPts val="990"/>
              <a:buFont typeface="Arial"/>
              <a:buNone/>
            </a:pPr>
            <a:endParaRPr sz="2560" i="1">
              <a:solidFill>
                <a:srgbClr val="EA4335"/>
              </a:solidFill>
              <a:latin typeface="Google Sans"/>
              <a:ea typeface="Google Sans"/>
              <a:cs typeface="Google Sans"/>
              <a:sym typeface="Google Sans"/>
            </a:endParaRPr>
          </a:p>
          <a:p>
            <a:pPr marL="0" lvl="0" indent="0" algn="ctr" rtl="0">
              <a:spcBef>
                <a:spcPts val="0"/>
              </a:spcBef>
              <a:spcAft>
                <a:spcPts val="0"/>
              </a:spcAft>
              <a:buClr>
                <a:schemeClr val="dk1"/>
              </a:buClr>
              <a:buSzPts val="990"/>
              <a:buFont typeface="Arial"/>
              <a:buNone/>
            </a:pPr>
            <a:r>
              <a:rPr lang="en-GB" sz="2560" b="1">
                <a:solidFill>
                  <a:srgbClr val="EA4335"/>
                </a:solidFill>
                <a:latin typeface="Google Sans"/>
                <a:ea typeface="Google Sans"/>
                <a:cs typeface="Google Sans"/>
                <a:sym typeface="Google Sans"/>
              </a:rPr>
              <a:t>Make a copy of this slide for the project submission</a:t>
            </a:r>
            <a:endParaRPr sz="2560" b="1">
              <a:solidFill>
                <a:srgbClr val="EA4335"/>
              </a:solidFill>
              <a:latin typeface="Google Sans"/>
              <a:ea typeface="Google Sans"/>
              <a:cs typeface="Google Sans"/>
              <a:sym typeface="Google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6"/>
          <p:cNvSpPr txBox="1"/>
          <p:nvPr/>
        </p:nvSpPr>
        <p:spPr>
          <a:xfrm>
            <a:off x="219900" y="855225"/>
            <a:ext cx="8723100" cy="598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Snapshots of the MVP</a:t>
            </a:r>
            <a:endParaRPr sz="1800" b="1" i="0" u="none" strike="noStrike" cap="none" dirty="0">
              <a:solidFill>
                <a:srgbClr val="434343"/>
              </a:solidFill>
              <a:latin typeface="Google Sans"/>
              <a:ea typeface="Google Sans"/>
              <a:cs typeface="Google Sans"/>
              <a:sym typeface="Google Sans"/>
            </a:endParaRPr>
          </a:p>
        </p:txBody>
      </p:sp>
      <p:pic>
        <p:nvPicPr>
          <p:cNvPr id="164" name="Google Shape;164;p36"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pic>
        <p:nvPicPr>
          <p:cNvPr id="2" name="Picture 1">
            <a:extLst>
              <a:ext uri="{FF2B5EF4-FFF2-40B4-BE49-F238E27FC236}">
                <a16:creationId xmlns:a16="http://schemas.microsoft.com/office/drawing/2014/main" id="{F09CACA9-7D5D-4323-A084-227DF20DC86F}"/>
              </a:ext>
            </a:extLst>
          </p:cNvPr>
          <p:cNvPicPr>
            <a:picLocks noChangeAspect="1"/>
          </p:cNvPicPr>
          <p:nvPr/>
        </p:nvPicPr>
        <p:blipFill>
          <a:blip r:embed="rId4"/>
          <a:stretch>
            <a:fillRect/>
          </a:stretch>
        </p:blipFill>
        <p:spPr>
          <a:xfrm>
            <a:off x="1317764" y="1278466"/>
            <a:ext cx="6005903" cy="359566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8"/>
          <p:cNvSpPr txBox="1"/>
          <p:nvPr/>
        </p:nvSpPr>
        <p:spPr>
          <a:xfrm>
            <a:off x="146600" y="843000"/>
            <a:ext cx="8833200" cy="63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a:solidFill>
                  <a:srgbClr val="434343"/>
                </a:solidFill>
                <a:latin typeface="Google Sans"/>
                <a:ea typeface="Google Sans"/>
                <a:cs typeface="Google Sans"/>
                <a:sym typeface="Google Sans"/>
              </a:rPr>
              <a:t>Provide links to your:</a:t>
            </a:r>
            <a:endParaRPr sz="1800" b="1" i="0" u="none" strike="noStrike" cap="none">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a:solidFill>
                <a:srgbClr val="434343"/>
              </a:solidFill>
              <a:latin typeface="Google Sans"/>
              <a:ea typeface="Google Sans"/>
              <a:cs typeface="Google Sans"/>
              <a:sym typeface="Google Sans"/>
            </a:endParaRPr>
          </a:p>
          <a:p>
            <a:pPr marL="457200" marR="0" lvl="0" indent="-342900" algn="l" rtl="0">
              <a:lnSpc>
                <a:spcPct val="100000"/>
              </a:lnSpc>
              <a:spcBef>
                <a:spcPts val="0"/>
              </a:spcBef>
              <a:spcAft>
                <a:spcPts val="0"/>
              </a:spcAft>
              <a:buClr>
                <a:srgbClr val="434343"/>
              </a:buClr>
              <a:buSzPts val="1800"/>
              <a:buFont typeface="Google Sans"/>
              <a:buAutoNum type="arabicPeriod"/>
            </a:pPr>
            <a:r>
              <a:rPr lang="en-GB" sz="1800" b="1" i="0" u="none" strike="noStrike" cap="none">
                <a:solidFill>
                  <a:srgbClr val="434343"/>
                </a:solidFill>
                <a:latin typeface="Google Sans"/>
                <a:ea typeface="Google Sans"/>
                <a:cs typeface="Google Sans"/>
                <a:sym typeface="Google Sans"/>
              </a:rPr>
              <a:t>GitHub Public Repository</a:t>
            </a:r>
            <a:endParaRPr sz="1800" b="1" i="0" u="none" strike="noStrike" cap="none">
              <a:solidFill>
                <a:srgbClr val="434343"/>
              </a:solidFill>
              <a:latin typeface="Google Sans"/>
              <a:ea typeface="Google Sans"/>
              <a:cs typeface="Google Sans"/>
              <a:sym typeface="Google Sans"/>
            </a:endParaRPr>
          </a:p>
          <a:p>
            <a:pPr marL="457200" marR="0" lvl="0" indent="-342900" algn="l" rtl="0">
              <a:lnSpc>
                <a:spcPct val="100000"/>
              </a:lnSpc>
              <a:spcBef>
                <a:spcPts val="0"/>
              </a:spcBef>
              <a:spcAft>
                <a:spcPts val="0"/>
              </a:spcAft>
              <a:buClr>
                <a:srgbClr val="434343"/>
              </a:buClr>
              <a:buSzPts val="1800"/>
              <a:buFont typeface="Google Sans"/>
              <a:buAutoNum type="arabicPeriod"/>
            </a:pPr>
            <a:r>
              <a:rPr lang="en-GB" sz="1800" b="1" i="0" u="none" strike="noStrike" cap="none">
                <a:solidFill>
                  <a:srgbClr val="434343"/>
                </a:solidFill>
                <a:latin typeface="Google Sans"/>
                <a:ea typeface="Google Sans"/>
                <a:cs typeface="Google Sans"/>
                <a:sym typeface="Google Sans"/>
              </a:rPr>
              <a:t>Demo Video Link (3 Minutes)</a:t>
            </a:r>
            <a:endParaRPr sz="1800" b="1" i="0" u="none" strike="noStrike" cap="none">
              <a:solidFill>
                <a:srgbClr val="434343"/>
              </a:solidFill>
              <a:latin typeface="Google Sans"/>
              <a:ea typeface="Google Sans"/>
              <a:cs typeface="Google Sans"/>
              <a:sym typeface="Google Sans"/>
            </a:endParaRPr>
          </a:p>
          <a:p>
            <a:pPr marL="457200" marR="0" lvl="0" indent="-342900" algn="l" rtl="0">
              <a:lnSpc>
                <a:spcPct val="100000"/>
              </a:lnSpc>
              <a:spcBef>
                <a:spcPts val="0"/>
              </a:spcBef>
              <a:spcAft>
                <a:spcPts val="0"/>
              </a:spcAft>
              <a:buClr>
                <a:srgbClr val="434343"/>
              </a:buClr>
              <a:buSzPts val="1800"/>
              <a:buFont typeface="Google Sans"/>
              <a:buAutoNum type="arabicPeriod"/>
            </a:pPr>
            <a:r>
              <a:rPr lang="en-GB" sz="1800" b="1" i="0" u="none" strike="noStrike" cap="none">
                <a:solidFill>
                  <a:srgbClr val="434343"/>
                </a:solidFill>
                <a:latin typeface="Google Sans"/>
                <a:ea typeface="Google Sans"/>
                <a:cs typeface="Google Sans"/>
                <a:sym typeface="Google Sans"/>
              </a:rPr>
              <a:t>MVP Link</a:t>
            </a:r>
            <a:endParaRPr sz="1800" b="1" i="0" u="none" strike="noStrike" cap="none">
              <a:solidFill>
                <a:srgbClr val="434343"/>
              </a:solidFill>
              <a:latin typeface="Google Sans"/>
              <a:ea typeface="Google Sans"/>
              <a:cs typeface="Google Sans"/>
              <a:sym typeface="Google Sans"/>
            </a:endParaRPr>
          </a:p>
        </p:txBody>
      </p:sp>
      <p:pic>
        <p:nvPicPr>
          <p:cNvPr id="176" name="Google Shape;176;p38"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40"/>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5200"/>
              <a:buNone/>
            </a:pPr>
            <a:endParaRPr/>
          </a:p>
        </p:txBody>
      </p:sp>
      <p:sp>
        <p:nvSpPr>
          <p:cNvPr id="187" name="Google Shape;187;p40"/>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endParaRPr/>
          </a:p>
        </p:txBody>
      </p:sp>
      <p:pic>
        <p:nvPicPr>
          <p:cNvPr id="188" name="Google Shape;188;p40" title="tq slide techsprint.png"/>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89" name="Google Shape;189;p40"/>
          <p:cNvSpPr txBox="1"/>
          <p:nvPr/>
        </p:nvSpPr>
        <p:spPr>
          <a:xfrm>
            <a:off x="343275" y="3962950"/>
            <a:ext cx="3712800" cy="939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4900" b="1">
                <a:solidFill>
                  <a:schemeClr val="dk1"/>
                </a:solidFill>
                <a:latin typeface="Google Sans"/>
                <a:ea typeface="Google Sans"/>
                <a:cs typeface="Google Sans"/>
                <a:sym typeface="Google Sans"/>
              </a:rPr>
              <a:t>Thank you!</a:t>
            </a:r>
            <a:endParaRPr sz="45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7"/>
          <p:cNvSpPr txBox="1"/>
          <p:nvPr/>
        </p:nvSpPr>
        <p:spPr>
          <a:xfrm>
            <a:off x="436625" y="881025"/>
            <a:ext cx="8943000" cy="561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GB" sz="4000" b="1" i="0" u="none" strike="noStrike" cap="none">
                <a:solidFill>
                  <a:schemeClr val="accent1"/>
                </a:solidFill>
                <a:latin typeface="Google Sans"/>
                <a:ea typeface="Google Sans"/>
                <a:cs typeface="Google Sans"/>
                <a:sym typeface="Google Sans"/>
              </a:rPr>
              <a:t>Guidelines</a:t>
            </a:r>
            <a:endParaRPr sz="4000" b="1" i="0" u="none" strike="noStrike" cap="none">
              <a:solidFill>
                <a:schemeClr val="accent1"/>
              </a:solidFill>
              <a:latin typeface="Google Sans"/>
              <a:ea typeface="Google Sans"/>
              <a:cs typeface="Google Sans"/>
              <a:sym typeface="Google Sans"/>
            </a:endParaRPr>
          </a:p>
        </p:txBody>
      </p:sp>
      <p:sp>
        <p:nvSpPr>
          <p:cNvPr id="109" name="Google Shape;109;p27"/>
          <p:cNvSpPr txBox="1"/>
          <p:nvPr/>
        </p:nvSpPr>
        <p:spPr>
          <a:xfrm>
            <a:off x="609900" y="1711275"/>
            <a:ext cx="7924200" cy="2551200"/>
          </a:xfrm>
          <a:prstGeom prst="rect">
            <a:avLst/>
          </a:prstGeom>
          <a:noFill/>
          <a:ln>
            <a:noFill/>
          </a:ln>
        </p:spPr>
        <p:txBody>
          <a:bodyPr spcFirstLastPara="1" wrap="square" lIns="91425" tIns="91425" rIns="91425" bIns="91425" anchor="t" anchorCtr="0">
            <a:noAutofit/>
          </a:bodyPr>
          <a:lstStyle/>
          <a:p>
            <a:pPr marL="457200" marR="0" lvl="0" indent="-323850" algn="l" rtl="0">
              <a:lnSpc>
                <a:spcPct val="100000"/>
              </a:lnSpc>
              <a:spcBef>
                <a:spcPts val="0"/>
              </a:spcBef>
              <a:spcAft>
                <a:spcPts val="0"/>
              </a:spcAft>
              <a:buClr>
                <a:srgbClr val="434343"/>
              </a:buClr>
              <a:buSzPts val="1500"/>
              <a:buFont typeface="Google Sans"/>
              <a:buChar char="●"/>
            </a:pPr>
            <a:r>
              <a:rPr lang="en-GB" sz="1500" i="0" u="none" strike="noStrike" cap="none">
                <a:solidFill>
                  <a:srgbClr val="434343"/>
                </a:solidFill>
                <a:latin typeface="Google Sans"/>
                <a:ea typeface="Google Sans"/>
                <a:cs typeface="Google Sans"/>
                <a:sym typeface="Google Sans"/>
              </a:rPr>
              <a:t>Kindly use the given template for submitting your project (Make a copy of the template)</a:t>
            </a:r>
            <a:endParaRPr sz="1500" i="0" u="none" strike="noStrike" cap="none">
              <a:solidFill>
                <a:srgbClr val="434343"/>
              </a:solidFill>
              <a:latin typeface="Google Sans"/>
              <a:ea typeface="Google Sans"/>
              <a:cs typeface="Google Sans"/>
              <a:sym typeface="Google Sans"/>
            </a:endParaRPr>
          </a:p>
          <a:p>
            <a:pPr marL="457200" marR="0" lvl="0" indent="-323850" algn="l" rtl="0">
              <a:lnSpc>
                <a:spcPct val="100000"/>
              </a:lnSpc>
              <a:spcBef>
                <a:spcPts val="0"/>
              </a:spcBef>
              <a:spcAft>
                <a:spcPts val="0"/>
              </a:spcAft>
              <a:buClr>
                <a:srgbClr val="434343"/>
              </a:buClr>
              <a:buSzPts val="1500"/>
              <a:buFont typeface="Google Sans"/>
              <a:buChar char="●"/>
            </a:pPr>
            <a:r>
              <a:rPr lang="en-GB" sz="1500" i="0" u="none" strike="noStrike" cap="none">
                <a:solidFill>
                  <a:srgbClr val="434343"/>
                </a:solidFill>
                <a:latin typeface="Google Sans"/>
                <a:ea typeface="Google Sans"/>
                <a:cs typeface="Google Sans"/>
                <a:sym typeface="Google Sans"/>
              </a:rPr>
              <a:t>One team is only required to submit one project/ppt.</a:t>
            </a:r>
            <a:endParaRPr sz="1500" i="0" u="none" strike="noStrike" cap="none">
              <a:solidFill>
                <a:srgbClr val="434343"/>
              </a:solidFill>
              <a:latin typeface="Google Sans"/>
              <a:ea typeface="Google Sans"/>
              <a:cs typeface="Google Sans"/>
              <a:sym typeface="Google Sans"/>
            </a:endParaRPr>
          </a:p>
          <a:p>
            <a:pPr marL="457200" marR="0" lvl="0" indent="-323850" algn="l" rtl="0">
              <a:lnSpc>
                <a:spcPct val="100000"/>
              </a:lnSpc>
              <a:spcBef>
                <a:spcPts val="0"/>
              </a:spcBef>
              <a:spcAft>
                <a:spcPts val="0"/>
              </a:spcAft>
              <a:buClr>
                <a:srgbClr val="434343"/>
              </a:buClr>
              <a:buSzPts val="1500"/>
              <a:buFont typeface="Google Sans"/>
              <a:buChar char="●"/>
            </a:pPr>
            <a:r>
              <a:rPr lang="en-GB" sz="1500" i="0" u="none" strike="noStrike" cap="none">
                <a:solidFill>
                  <a:srgbClr val="434343"/>
                </a:solidFill>
                <a:latin typeface="Google Sans"/>
                <a:ea typeface="Google Sans"/>
                <a:cs typeface="Google Sans"/>
                <a:sym typeface="Google Sans"/>
              </a:rPr>
              <a:t>The ideal size of the presentation should not be more than 10 slides.</a:t>
            </a:r>
            <a:endParaRPr sz="1500" i="0" u="none" strike="noStrike" cap="none">
              <a:solidFill>
                <a:srgbClr val="434343"/>
              </a:solidFill>
              <a:latin typeface="Google Sans"/>
              <a:ea typeface="Google Sans"/>
              <a:cs typeface="Google Sans"/>
              <a:sym typeface="Google Sans"/>
            </a:endParaRPr>
          </a:p>
          <a:p>
            <a:pPr marL="457200" marR="0" lvl="0" indent="-323850" algn="l" rtl="0">
              <a:lnSpc>
                <a:spcPct val="100000"/>
              </a:lnSpc>
              <a:spcBef>
                <a:spcPts val="0"/>
              </a:spcBef>
              <a:spcAft>
                <a:spcPts val="0"/>
              </a:spcAft>
              <a:buClr>
                <a:srgbClr val="434343"/>
              </a:buClr>
              <a:buSzPts val="1500"/>
              <a:buFont typeface="Google Sans"/>
              <a:buChar char="●"/>
            </a:pPr>
            <a:r>
              <a:rPr lang="en-GB" sz="1500" i="0" u="none" strike="noStrike" cap="none">
                <a:solidFill>
                  <a:srgbClr val="434343"/>
                </a:solidFill>
                <a:latin typeface="Google Sans"/>
                <a:ea typeface="Google Sans"/>
                <a:cs typeface="Google Sans"/>
                <a:sym typeface="Google Sans"/>
              </a:rPr>
              <a:t>You are welcome to add as many POCs and design concepts to support your project.</a:t>
            </a:r>
            <a:endParaRPr sz="1500" i="0" u="none" strike="noStrike" cap="none">
              <a:solidFill>
                <a:srgbClr val="434343"/>
              </a:solidFill>
              <a:latin typeface="Google Sans"/>
              <a:ea typeface="Google Sans"/>
              <a:cs typeface="Google Sans"/>
              <a:sym typeface="Google Sans"/>
            </a:endParaRPr>
          </a:p>
          <a:p>
            <a:pPr marL="457200" marR="0" lvl="0" indent="-323850" algn="l" rtl="0">
              <a:lnSpc>
                <a:spcPct val="100000"/>
              </a:lnSpc>
              <a:spcBef>
                <a:spcPts val="0"/>
              </a:spcBef>
              <a:spcAft>
                <a:spcPts val="0"/>
              </a:spcAft>
              <a:buClr>
                <a:srgbClr val="434343"/>
              </a:buClr>
              <a:buSzPts val="1500"/>
              <a:buFont typeface="Google Sans"/>
              <a:buChar char="●"/>
            </a:pPr>
            <a:r>
              <a:rPr lang="en-GB" sz="1500" i="0" u="none" strike="noStrike" cap="none">
                <a:solidFill>
                  <a:srgbClr val="434343"/>
                </a:solidFill>
                <a:latin typeface="Google Sans"/>
                <a:ea typeface="Google Sans"/>
                <a:cs typeface="Google Sans"/>
                <a:sym typeface="Google Sans"/>
              </a:rPr>
              <a:t>The project should be feasible and the team members should be capable enough, to come up with the prototype of the same idea, if required.</a:t>
            </a:r>
            <a:endParaRPr sz="1500" i="0" u="none" strike="noStrike" cap="none">
              <a:solidFill>
                <a:srgbClr val="434343"/>
              </a:solidFill>
              <a:latin typeface="Google Sans"/>
              <a:ea typeface="Google Sans"/>
              <a:cs typeface="Google Sans"/>
              <a:sym typeface="Google Sans"/>
            </a:endParaRPr>
          </a:p>
          <a:p>
            <a:pPr marL="457200" marR="0" lvl="0" indent="-323850" algn="l" rtl="0">
              <a:lnSpc>
                <a:spcPct val="100000"/>
              </a:lnSpc>
              <a:spcBef>
                <a:spcPts val="0"/>
              </a:spcBef>
              <a:spcAft>
                <a:spcPts val="0"/>
              </a:spcAft>
              <a:buClr>
                <a:srgbClr val="434343"/>
              </a:buClr>
              <a:buSzPts val="1500"/>
              <a:buFont typeface="Google Sans"/>
              <a:buChar char="●"/>
            </a:pPr>
            <a:r>
              <a:rPr lang="en-GB" sz="1500" b="1" i="1">
                <a:solidFill>
                  <a:srgbClr val="434343"/>
                </a:solidFill>
                <a:latin typeface="Google Sans"/>
                <a:ea typeface="Google Sans"/>
                <a:cs typeface="Google Sans"/>
                <a:sym typeface="Google Sans"/>
              </a:rPr>
              <a:t>Solutions must include at least one Google technology.</a:t>
            </a:r>
            <a:endParaRPr sz="1500" b="1" i="1" u="none" strike="noStrike" cap="none">
              <a:solidFill>
                <a:srgbClr val="434343"/>
              </a:solidFill>
              <a:latin typeface="Google Sans"/>
              <a:ea typeface="Google Sans"/>
              <a:cs typeface="Google Sans"/>
              <a:sym typeface="Google Sans"/>
            </a:endParaRPr>
          </a:p>
        </p:txBody>
      </p:sp>
      <p:pic>
        <p:nvPicPr>
          <p:cNvPr id="110" name="Google Shape;110;p27"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8"/>
          <p:cNvSpPr txBox="1"/>
          <p:nvPr/>
        </p:nvSpPr>
        <p:spPr>
          <a:xfrm>
            <a:off x="162600" y="3195125"/>
            <a:ext cx="8760000" cy="1701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Team Details</a:t>
            </a:r>
            <a:endParaRPr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434343"/>
              </a:solidFill>
              <a:latin typeface="Google Sans"/>
              <a:ea typeface="Google Sans"/>
              <a:cs typeface="Google Sans"/>
              <a:sym typeface="Google Sans"/>
            </a:endParaRPr>
          </a:p>
          <a:p>
            <a:pPr marL="914400" marR="0" lvl="1" indent="-342900" algn="l" rtl="0">
              <a:lnSpc>
                <a:spcPct val="100000"/>
              </a:lnSpc>
              <a:spcBef>
                <a:spcPts val="0"/>
              </a:spcBef>
              <a:spcAft>
                <a:spcPts val="0"/>
              </a:spcAft>
              <a:buClr>
                <a:srgbClr val="434343"/>
              </a:buClr>
              <a:buSzPts val="1800"/>
              <a:buFont typeface="Google Sans"/>
              <a:buAutoNum type="alphaLcPeriod"/>
            </a:pPr>
            <a:r>
              <a:rPr lang="en-GB" sz="1800" b="1" i="0" u="none" strike="noStrike" cap="none" dirty="0">
                <a:solidFill>
                  <a:srgbClr val="434343"/>
                </a:solidFill>
                <a:latin typeface="Google Sans"/>
                <a:ea typeface="Google Sans"/>
                <a:cs typeface="Google Sans"/>
                <a:sym typeface="Google Sans"/>
              </a:rPr>
              <a:t>Team name: NOVA CORE</a:t>
            </a:r>
            <a:endParaRPr sz="1800" b="1" i="0" u="none" strike="noStrike" cap="none" dirty="0">
              <a:solidFill>
                <a:srgbClr val="434343"/>
              </a:solidFill>
              <a:latin typeface="Google Sans"/>
              <a:ea typeface="Google Sans"/>
              <a:cs typeface="Google Sans"/>
              <a:sym typeface="Google Sans"/>
            </a:endParaRPr>
          </a:p>
          <a:p>
            <a:pPr marL="914400" marR="0" lvl="1" indent="-342900" algn="l" rtl="0">
              <a:lnSpc>
                <a:spcPct val="100000"/>
              </a:lnSpc>
              <a:spcBef>
                <a:spcPts val="0"/>
              </a:spcBef>
              <a:spcAft>
                <a:spcPts val="0"/>
              </a:spcAft>
              <a:buClr>
                <a:srgbClr val="434343"/>
              </a:buClr>
              <a:buSzPts val="1800"/>
              <a:buFont typeface="Google Sans"/>
              <a:buAutoNum type="alphaLcPeriod"/>
            </a:pPr>
            <a:r>
              <a:rPr lang="en-GB" sz="1800" b="1" i="0" u="none" strike="noStrike" cap="none" dirty="0">
                <a:solidFill>
                  <a:srgbClr val="434343"/>
                </a:solidFill>
                <a:latin typeface="Google Sans"/>
                <a:ea typeface="Google Sans"/>
                <a:cs typeface="Google Sans"/>
                <a:sym typeface="Google Sans"/>
              </a:rPr>
              <a:t>Team leader name: SOORYA GAYATHRY B R</a:t>
            </a:r>
            <a:endParaRPr sz="1800" b="1" i="0" u="none" strike="noStrike" cap="none" dirty="0">
              <a:solidFill>
                <a:srgbClr val="434343"/>
              </a:solidFill>
              <a:latin typeface="Google Sans"/>
              <a:ea typeface="Google Sans"/>
              <a:cs typeface="Google Sans"/>
              <a:sym typeface="Google Sans"/>
            </a:endParaRPr>
          </a:p>
          <a:p>
            <a:pPr marL="914400" lvl="1" indent="-342900">
              <a:buClr>
                <a:srgbClr val="434343"/>
              </a:buClr>
              <a:buSzPts val="1800"/>
              <a:buFont typeface="Google Sans"/>
              <a:buAutoNum type="alphaLcPeriod"/>
            </a:pPr>
            <a:r>
              <a:rPr lang="en-GB" sz="1800" b="1" i="0" u="none" strike="noStrike" cap="none" dirty="0">
                <a:solidFill>
                  <a:srgbClr val="434343"/>
                </a:solidFill>
                <a:latin typeface="Google Sans"/>
                <a:ea typeface="Google Sans"/>
                <a:cs typeface="Google Sans"/>
                <a:sym typeface="Google Sans"/>
              </a:rPr>
              <a:t>Problem Statement: </a:t>
            </a:r>
            <a:r>
              <a:rPr lang="en-US" b="1" dirty="0"/>
              <a:t>SMART AIR QUALITY ALERT WATCH-Instantly alerting people when the air they breathe becomes unsafe.</a:t>
            </a:r>
            <a:endParaRPr sz="1800" b="1" i="0" u="none" strike="noStrike" cap="none" dirty="0">
              <a:solidFill>
                <a:srgbClr val="434343"/>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rgbClr val="000000"/>
              </a:solidFill>
              <a:latin typeface="Arial"/>
              <a:ea typeface="Arial"/>
              <a:cs typeface="Arial"/>
              <a:sym typeface="Arial"/>
            </a:endParaRPr>
          </a:p>
        </p:txBody>
      </p:sp>
      <p:pic>
        <p:nvPicPr>
          <p:cNvPr id="116" name="Google Shape;116;p28" title="Techsprint banner.png"/>
          <p:cNvPicPr preferRelativeResize="0"/>
          <p:nvPr/>
        </p:nvPicPr>
        <p:blipFill>
          <a:blip r:embed="rId3">
            <a:alphaModFix/>
          </a:blip>
          <a:stretch>
            <a:fillRect/>
          </a:stretch>
        </p:blipFill>
        <p:spPr>
          <a:xfrm>
            <a:off x="0" y="0"/>
            <a:ext cx="9085198" cy="30283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9"/>
          <p:cNvSpPr txBox="1"/>
          <p:nvPr/>
        </p:nvSpPr>
        <p:spPr>
          <a:xfrm>
            <a:off x="85525" y="806350"/>
            <a:ext cx="8943000" cy="561900"/>
          </a:xfrm>
          <a:prstGeom prst="rect">
            <a:avLst/>
          </a:prstGeom>
          <a:noFill/>
          <a:ln>
            <a:noFill/>
          </a:ln>
        </p:spPr>
        <p:txBody>
          <a:bodyPr spcFirstLastPara="1" wrap="square" lIns="91425" tIns="91425" rIns="91425" bIns="91425" anchor="t" anchorCtr="0">
            <a:noAutofit/>
          </a:bodyPr>
          <a:lstStyle/>
          <a:p>
            <a:r>
              <a:rPr lang="en-US" sz="2400" dirty="0">
                <a:latin typeface="Arial Black" panose="020B0A04020102020204" pitchFamily="34" charset="0"/>
              </a:rPr>
              <a:t>Problem Statement </a:t>
            </a:r>
          </a:p>
          <a:p>
            <a:br>
              <a:rPr lang="en-US" sz="1800" dirty="0"/>
            </a:br>
            <a:r>
              <a:rPr lang="en-US" sz="1800" dirty="0"/>
              <a:t>                  </a:t>
            </a:r>
            <a:r>
              <a:rPr lang="en-US" b="1" dirty="0"/>
              <a:t>Many people, especially those with breathing problems, elderly people, and children, go outside every day without knowing how polluted the air around them is. Sudden exposure to polluted air can cause breathing difficulty, discomfort, and even medical emergencies. Most existing solutions depend on smartphones, internet, or costly smart devices, which are difficult for rural people and elderly users to use in daily life.</a:t>
            </a:r>
          </a:p>
          <a:p>
            <a:endParaRPr lang="en-US" sz="1800" b="1" i="0" u="none" strike="noStrike" cap="none" dirty="0">
              <a:solidFill>
                <a:srgbClr val="434343"/>
              </a:solidFill>
              <a:latin typeface="Google Sans"/>
              <a:ea typeface="Google Sans"/>
              <a:cs typeface="Google Sans"/>
              <a:sym typeface="Google Sans"/>
            </a:endParaRPr>
          </a:p>
          <a:p>
            <a:r>
              <a:rPr lang="en-US" sz="2200" b="1" dirty="0">
                <a:latin typeface="Arial Black" panose="020B0A04020102020204" pitchFamily="34" charset="0"/>
              </a:rPr>
              <a:t>Our Solution</a:t>
            </a:r>
          </a:p>
          <a:p>
            <a:endParaRPr lang="en-US" sz="1800" b="1" i="0" u="none" strike="noStrike" cap="none" dirty="0">
              <a:solidFill>
                <a:srgbClr val="434343"/>
              </a:solidFill>
              <a:latin typeface="Google Sans"/>
              <a:ea typeface="Google Sans"/>
              <a:cs typeface="Google Sans"/>
              <a:sym typeface="Google Sans"/>
            </a:endParaRPr>
          </a:p>
          <a:p>
            <a:r>
              <a:rPr lang="en-US" b="1" dirty="0"/>
              <a:t>                      We introduce a simple watch that looks and works like a normal watch but also protects health. Along with showing time, it quietly checks the air around the user. When the air becomes unsafe, the watch gently alerts the user using light and vibration, helping them take action at the right time. It does not need internet, mobile apps, or technical knowledge, making it affordable, easy to use, and suitable for everyone</a:t>
            </a:r>
            <a:endParaRPr lang="en-US" sz="1800" dirty="0"/>
          </a:p>
          <a:p>
            <a:br>
              <a:rPr lang="en-US" sz="1800" dirty="0"/>
            </a:br>
            <a:endParaRPr sz="1800" b="1" i="0" u="none" strike="noStrike" cap="none" dirty="0">
              <a:solidFill>
                <a:srgbClr val="434343"/>
              </a:solidFill>
              <a:latin typeface="Google Sans"/>
              <a:ea typeface="Google Sans"/>
              <a:cs typeface="Google Sans"/>
              <a:sym typeface="Google Sans"/>
            </a:endParaRPr>
          </a:p>
        </p:txBody>
      </p:sp>
      <p:pic>
        <p:nvPicPr>
          <p:cNvPr id="122" name="Google Shape;122;p29"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30"/>
          <p:cNvSpPr txBox="1"/>
          <p:nvPr/>
        </p:nvSpPr>
        <p:spPr>
          <a:xfrm>
            <a:off x="199900" y="501600"/>
            <a:ext cx="8784300" cy="1419300"/>
          </a:xfrm>
          <a:prstGeom prst="rect">
            <a:avLst/>
          </a:prstGeom>
          <a:noFill/>
          <a:ln>
            <a:noFill/>
          </a:ln>
        </p:spPr>
        <p:txBody>
          <a:bodyPr spcFirstLastPara="1" wrap="square" lIns="91425" tIns="91425" rIns="91425" bIns="91425" anchor="t" anchorCtr="0">
            <a:noAutofit/>
          </a:bodyPr>
          <a:lstStyle/>
          <a:p>
            <a:pPr lvl="0">
              <a:lnSpc>
                <a:spcPct val="115000"/>
              </a:lnSpc>
              <a:buSzPts val="1800"/>
            </a:pPr>
            <a:r>
              <a:rPr lang="en-US" sz="2000" b="1" dirty="0">
                <a:solidFill>
                  <a:srgbClr val="434343"/>
                </a:solidFill>
                <a:latin typeface="Google Sans"/>
                <a:ea typeface="Google Sans"/>
                <a:cs typeface="Google Sans"/>
                <a:sym typeface="Google Sans"/>
              </a:rPr>
              <a:t>How different from other ideas..?</a:t>
            </a:r>
          </a:p>
          <a:p>
            <a:pPr lvl="0">
              <a:lnSpc>
                <a:spcPct val="115000"/>
              </a:lnSpc>
              <a:buSzPts val="1800"/>
            </a:pPr>
            <a:endParaRPr lang="en-US" sz="1600" b="1" dirty="0">
              <a:solidFill>
                <a:srgbClr val="434343"/>
              </a:solidFill>
              <a:latin typeface="Google Sans"/>
              <a:ea typeface="Google Sans"/>
              <a:cs typeface="Google Sans"/>
              <a:sym typeface="Google Sans"/>
            </a:endParaRPr>
          </a:p>
          <a:p>
            <a:pPr lvl="0">
              <a:lnSpc>
                <a:spcPct val="115000"/>
              </a:lnSpc>
              <a:buSzPts val="1800"/>
            </a:pPr>
            <a:r>
              <a:rPr lang="en-US" sz="1600" b="1" dirty="0">
                <a:solidFill>
                  <a:srgbClr val="434343"/>
                </a:solidFill>
                <a:latin typeface="Google Sans"/>
                <a:ea typeface="Google Sans"/>
                <a:cs typeface="Google Sans"/>
                <a:sym typeface="Google Sans"/>
              </a:rPr>
              <a:t>Unlike existing air-pollution solutions such as mobile apps and smart watches that depend on smartphones, internet connectivity, and higher costs, our idea focuses on simplicity and accessibility. We designed a normal digital watch that not only shows time but also alerts users about unsafe air quality through light and vibration. It works automatically without apps or technical knowledge, making it especially suitable for patients, elderly people, children, and rural users who need a reliable and easy-to-use solution.</a:t>
            </a:r>
          </a:p>
          <a:p>
            <a:pPr lvl="0">
              <a:lnSpc>
                <a:spcPct val="115000"/>
              </a:lnSpc>
              <a:buSzPts val="1800"/>
            </a:pPr>
            <a:r>
              <a:rPr lang="en-US" sz="1600" b="1" dirty="0">
                <a:solidFill>
                  <a:srgbClr val="434343"/>
                </a:solidFill>
                <a:latin typeface="Google Sans"/>
                <a:ea typeface="Google Sans"/>
                <a:cs typeface="Google Sans"/>
                <a:sym typeface="Google Sans"/>
              </a:rPr>
              <a:t>                                                                   </a:t>
            </a:r>
            <a:r>
              <a:rPr lang="en-US" sz="1800" b="1" dirty="0">
                <a:solidFill>
                  <a:srgbClr val="434343"/>
                </a:solidFill>
                <a:latin typeface="Google Sans"/>
                <a:ea typeface="Google Sans"/>
                <a:cs typeface="Google Sans"/>
                <a:sym typeface="Google Sans"/>
              </a:rPr>
              <a:t>Advantages</a:t>
            </a:r>
            <a:endParaRPr lang="en-US" sz="1800" b="1" i="0" u="none" strike="noStrike" cap="none" dirty="0">
              <a:solidFill>
                <a:srgbClr val="434343"/>
              </a:solidFill>
              <a:latin typeface="Google Sans"/>
              <a:ea typeface="Google Sans"/>
              <a:cs typeface="Google Sans"/>
              <a:sym typeface="Google Sans"/>
            </a:endParaRPr>
          </a:p>
          <a:p>
            <a:pPr marL="285750" lvl="0" indent="-285750">
              <a:lnSpc>
                <a:spcPct val="115000"/>
              </a:lnSpc>
              <a:buSzPts val="1800"/>
              <a:buFont typeface="Wingdings" panose="05000000000000000000" pitchFamily="2" charset="2"/>
              <a:buChar char="Ø"/>
            </a:pPr>
            <a:r>
              <a:rPr lang="en-US" sz="1600" b="1" dirty="0">
                <a:solidFill>
                  <a:srgbClr val="434343"/>
                </a:solidFill>
                <a:latin typeface="Google Sans"/>
                <a:ea typeface="Google Sans"/>
                <a:cs typeface="Google Sans"/>
                <a:sym typeface="Google Sans"/>
              </a:rPr>
              <a:t>Children: Helps parents know when air quality is unsafe for outdoor play</a:t>
            </a:r>
          </a:p>
          <a:p>
            <a:pPr marL="285750" lvl="0" indent="-285750">
              <a:lnSpc>
                <a:spcPct val="115000"/>
              </a:lnSpc>
              <a:buSzPts val="1800"/>
              <a:buFont typeface="Wingdings" panose="05000000000000000000" pitchFamily="2" charset="2"/>
              <a:buChar char="Ø"/>
            </a:pPr>
            <a:r>
              <a:rPr lang="en-US" sz="1600" b="1" dirty="0">
                <a:solidFill>
                  <a:srgbClr val="434343"/>
                </a:solidFill>
                <a:latin typeface="Google Sans"/>
                <a:ea typeface="Google Sans"/>
                <a:cs typeface="Google Sans"/>
                <a:sym typeface="Google Sans"/>
              </a:rPr>
              <a:t>Elderly people: Reduces exposure to polluted air. </a:t>
            </a:r>
          </a:p>
          <a:p>
            <a:pPr marL="285750" lvl="0" indent="-285750">
              <a:lnSpc>
                <a:spcPct val="115000"/>
              </a:lnSpc>
              <a:buSzPts val="1800"/>
              <a:buFont typeface="Wingdings" panose="05000000000000000000" pitchFamily="2" charset="2"/>
              <a:buChar char="Ø"/>
            </a:pPr>
            <a:r>
              <a:rPr lang="en-US" sz="1600" b="1" dirty="0">
                <a:solidFill>
                  <a:srgbClr val="434343"/>
                </a:solidFill>
                <a:latin typeface="Google Sans"/>
                <a:ea typeface="Google Sans"/>
                <a:cs typeface="Google Sans"/>
                <a:sym typeface="Google Sans"/>
              </a:rPr>
              <a:t>Asthma and heart patients: Provides early warnings to avoid health risks. </a:t>
            </a:r>
          </a:p>
          <a:p>
            <a:pPr marL="285750" lvl="0" indent="-285750">
              <a:lnSpc>
                <a:spcPct val="115000"/>
              </a:lnSpc>
              <a:buSzPts val="1800"/>
              <a:buFont typeface="Wingdings" panose="05000000000000000000" pitchFamily="2" charset="2"/>
              <a:buChar char="Ø"/>
            </a:pPr>
            <a:r>
              <a:rPr lang="en-US" sz="1600" b="1" dirty="0">
                <a:solidFill>
                  <a:srgbClr val="434343"/>
                </a:solidFill>
                <a:latin typeface="Google Sans"/>
                <a:ea typeface="Google Sans"/>
                <a:cs typeface="Google Sans"/>
                <a:sym typeface="Google Sans"/>
              </a:rPr>
              <a:t>Daily commuters: Helps plan travel during safer air conditions. </a:t>
            </a:r>
          </a:p>
          <a:p>
            <a:pPr marL="285750" lvl="0" indent="-285750">
              <a:lnSpc>
                <a:spcPct val="115000"/>
              </a:lnSpc>
              <a:buSzPts val="1800"/>
              <a:buFont typeface="Wingdings" panose="05000000000000000000" pitchFamily="2" charset="2"/>
              <a:buChar char="Ø"/>
            </a:pPr>
            <a:r>
              <a:rPr lang="en-US" sz="1600" b="1" dirty="0">
                <a:solidFill>
                  <a:srgbClr val="434343"/>
                </a:solidFill>
                <a:latin typeface="Google Sans"/>
                <a:ea typeface="Google Sans"/>
                <a:cs typeface="Google Sans"/>
                <a:sym typeface="Google Sans"/>
              </a:rPr>
              <a:t>People in industrial or traffic areas: Offers continuous protection</a:t>
            </a:r>
            <a:endParaRPr sz="1600" b="1" i="0" u="none" strike="noStrike" cap="none" dirty="0">
              <a:solidFill>
                <a:srgbClr val="434343"/>
              </a:solidFill>
              <a:latin typeface="Google Sans"/>
              <a:ea typeface="Google Sans"/>
              <a:cs typeface="Google Sans"/>
              <a:sym typeface="Google Sans"/>
            </a:endParaRPr>
          </a:p>
        </p:txBody>
      </p:sp>
      <p:pic>
        <p:nvPicPr>
          <p:cNvPr id="128" name="Google Shape;128;p30"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31"/>
          <p:cNvSpPr txBox="1"/>
          <p:nvPr/>
        </p:nvSpPr>
        <p:spPr>
          <a:xfrm>
            <a:off x="159800" y="501600"/>
            <a:ext cx="8698800" cy="549900"/>
          </a:xfrm>
          <a:prstGeom prst="rect">
            <a:avLst/>
          </a:prstGeom>
          <a:noFill/>
          <a:ln>
            <a:noFill/>
          </a:ln>
        </p:spPr>
        <p:txBody>
          <a:bodyPr spcFirstLastPara="1" wrap="square" lIns="91425" tIns="91425" rIns="91425" bIns="91425" anchor="t" anchorCtr="0">
            <a:noAutofit/>
          </a:bodyPr>
          <a:lstStyle/>
          <a:p>
            <a:pPr lvl="0">
              <a:buSzPts val="1800"/>
            </a:pPr>
            <a:r>
              <a:rPr lang="en-US" sz="2400" b="1" dirty="0">
                <a:solidFill>
                  <a:srgbClr val="434343"/>
                </a:solidFill>
                <a:latin typeface="Google Sans"/>
                <a:ea typeface="Google Sans"/>
                <a:cs typeface="Google Sans"/>
                <a:sym typeface="Google Sans"/>
              </a:rPr>
              <a:t>Features of the Smart Air Quality Alert Watch</a:t>
            </a:r>
          </a:p>
          <a:p>
            <a:pPr lvl="0">
              <a:buSzPts val="1800"/>
            </a:pPr>
            <a:endParaRPr lang="en-US" sz="2400" b="1" dirty="0">
              <a:solidFill>
                <a:srgbClr val="434343"/>
              </a:solidFill>
              <a:latin typeface="Google Sans"/>
              <a:ea typeface="Google Sans"/>
              <a:cs typeface="Google Sans"/>
              <a:sym typeface="Google Sans"/>
            </a:endParaRP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Real-time Air Quality Monitoring : Continuously measures air quality around the user.  </a:t>
            </a: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AQI Display : Shows current Air Quality Index in simple, easy-to-understand form.</a:t>
            </a: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Pollution Level Detection : Detects PM2.5, PM10, and harmful gases like CO and NO₂.</a:t>
            </a: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Instant Alert System : Vibrations, sound, or visual alerts when air becomes unsafe.</a:t>
            </a: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Color-Coded Air Status : Green (Good), Yellow (Moderate), Red (Dangerous) for quick understanding.</a:t>
            </a: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Portable &amp; Wearable Design : Lightweight watch for continuous personal monitoring.</a:t>
            </a: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Location-Based Awareness : Reflects pollution changes based on user’s surroundings.</a:t>
            </a: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Low Power Consumption : Efficient battery usage for daily wear.</a:t>
            </a: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User-Friendly Interface : Simple display, easy for all age groups.</a:t>
            </a: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Health Safety Focused : Helps users avoid exposure and take timely precautions.</a:t>
            </a: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Scalable Design : Can be expanded with mobile apps and smart city systems.</a:t>
            </a:r>
          </a:p>
          <a:p>
            <a:pPr marL="285750" lvl="0" indent="-285750">
              <a:lnSpc>
                <a:spcPct val="150000"/>
              </a:lnSpc>
              <a:buSzPts val="1800"/>
              <a:buFont typeface="Wingdings" panose="05000000000000000000" pitchFamily="2" charset="2"/>
              <a:buChar char="§"/>
            </a:pPr>
            <a:r>
              <a:rPr lang="en-US" sz="1300" b="1" dirty="0">
                <a:solidFill>
                  <a:srgbClr val="434343"/>
                </a:solidFill>
                <a:latin typeface="Google Sans"/>
                <a:ea typeface="Google Sans"/>
                <a:cs typeface="Google Sans"/>
                <a:sym typeface="Google Sans"/>
              </a:rPr>
              <a:t>Future-Ready Features : Support for GPS tracking, AI prediction, and mobile notifications.</a:t>
            </a:r>
            <a:endParaRPr sz="1300" b="1" i="0" u="none" strike="noStrike" cap="none" dirty="0">
              <a:solidFill>
                <a:srgbClr val="434343"/>
              </a:solidFill>
              <a:latin typeface="Google Sans"/>
              <a:ea typeface="Google Sans"/>
              <a:cs typeface="Google Sans"/>
              <a:sym typeface="Google Sans"/>
            </a:endParaRPr>
          </a:p>
        </p:txBody>
      </p:sp>
      <p:pic>
        <p:nvPicPr>
          <p:cNvPr id="134" name="Google Shape;134;p31"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32"/>
          <p:cNvSpPr txBox="1"/>
          <p:nvPr/>
        </p:nvSpPr>
        <p:spPr>
          <a:xfrm>
            <a:off x="359700" y="677425"/>
            <a:ext cx="8784300" cy="1312242"/>
          </a:xfrm>
          <a:prstGeom prst="rect">
            <a:avLst/>
          </a:prstGeom>
          <a:noFill/>
          <a:ln>
            <a:noFill/>
          </a:ln>
        </p:spPr>
        <p:txBody>
          <a:bodyPr spcFirstLastPara="1" wrap="square" lIns="91425" tIns="91425" rIns="91425" bIns="91425" anchor="t" anchorCtr="0">
            <a:noAutofit/>
          </a:bodyPr>
          <a:lstStyle/>
          <a:p>
            <a:pPr lvl="0">
              <a:buSzPts val="1800"/>
            </a:pPr>
            <a:r>
              <a:rPr lang="en-US" sz="2400" b="1" dirty="0">
                <a:solidFill>
                  <a:srgbClr val="434343"/>
                </a:solidFill>
                <a:latin typeface="Google Sans"/>
                <a:ea typeface="Google Sans"/>
                <a:cs typeface="Google Sans"/>
                <a:sym typeface="Google Sans"/>
              </a:rPr>
              <a:t>Google Technologies Used </a:t>
            </a:r>
          </a:p>
          <a:p>
            <a:pPr lvl="0">
              <a:buSzPts val="1800"/>
            </a:pPr>
            <a:endParaRPr lang="en-US" sz="1800" b="1" dirty="0">
              <a:solidFill>
                <a:srgbClr val="434343"/>
              </a:solidFill>
              <a:latin typeface="Google Sans"/>
              <a:ea typeface="Google Sans"/>
              <a:cs typeface="Google Sans"/>
              <a:sym typeface="Google Sans"/>
            </a:endParaRPr>
          </a:p>
          <a:p>
            <a:pPr marL="285750" lvl="0" indent="-285750">
              <a:lnSpc>
                <a:spcPct val="250000"/>
              </a:lnSpc>
              <a:buSzPts val="1800"/>
              <a:buFont typeface="Arial" panose="020B0604020202020204" pitchFamily="34" charset="0"/>
              <a:buChar char="•"/>
            </a:pPr>
            <a:r>
              <a:rPr lang="en-US" sz="1600" b="1" dirty="0">
                <a:solidFill>
                  <a:srgbClr val="434343"/>
                </a:solidFill>
                <a:latin typeface="Google Sans"/>
                <a:ea typeface="Google Sans"/>
                <a:cs typeface="Google Sans"/>
                <a:sym typeface="Google Sans"/>
              </a:rPr>
              <a:t>Google Cloud IoT Core – Acts as a bridge between your air sensor and Google Cloud.</a:t>
            </a:r>
          </a:p>
          <a:p>
            <a:pPr marL="285750" lvl="0" indent="-285750">
              <a:lnSpc>
                <a:spcPct val="250000"/>
              </a:lnSpc>
              <a:buSzPts val="1800"/>
              <a:buFont typeface="Arial" panose="020B0604020202020204" pitchFamily="34" charset="0"/>
              <a:buChar char="•"/>
            </a:pPr>
            <a:r>
              <a:rPr lang="en-US" sz="1600" b="1" dirty="0">
                <a:solidFill>
                  <a:srgbClr val="434343"/>
                </a:solidFill>
                <a:latin typeface="Google Sans"/>
                <a:ea typeface="Google Sans"/>
                <a:cs typeface="Google Sans"/>
                <a:sym typeface="Google Sans"/>
              </a:rPr>
              <a:t>Google Cloud Platform (GCP) - Cloud backend for large-scale sensor networks.</a:t>
            </a:r>
          </a:p>
          <a:p>
            <a:pPr marL="285750" lvl="0" indent="-285750">
              <a:lnSpc>
                <a:spcPct val="250000"/>
              </a:lnSpc>
              <a:buSzPts val="1800"/>
              <a:buFont typeface="Arial" panose="020B0604020202020204" pitchFamily="34" charset="0"/>
              <a:buChar char="•"/>
            </a:pPr>
            <a:r>
              <a:rPr lang="en-US" sz="1600" b="1" dirty="0">
                <a:solidFill>
                  <a:srgbClr val="434343"/>
                </a:solidFill>
                <a:latin typeface="Google Sans"/>
                <a:ea typeface="Google Sans"/>
                <a:cs typeface="Google Sans"/>
                <a:sym typeface="Google Sans"/>
              </a:rPr>
              <a:t>Google Firebase - Fast real-time database for sensor readings.</a:t>
            </a:r>
          </a:p>
          <a:p>
            <a:pPr marL="285750" lvl="0" indent="-285750">
              <a:lnSpc>
                <a:spcPct val="250000"/>
              </a:lnSpc>
              <a:buSzPts val="1800"/>
              <a:buFont typeface="Arial" panose="020B0604020202020204" pitchFamily="34" charset="0"/>
              <a:buChar char="•"/>
            </a:pPr>
            <a:r>
              <a:rPr lang="en-US" sz="1600" b="1" dirty="0">
                <a:solidFill>
                  <a:srgbClr val="434343"/>
                </a:solidFill>
                <a:latin typeface="Google Sans"/>
                <a:ea typeface="Google Sans"/>
                <a:cs typeface="Google Sans"/>
                <a:sym typeface="Google Sans"/>
              </a:rPr>
              <a:t>Google </a:t>
            </a:r>
            <a:r>
              <a:rPr lang="en-US" sz="1600" b="1" dirty="0" err="1">
                <a:solidFill>
                  <a:srgbClr val="434343"/>
                </a:solidFill>
                <a:latin typeface="Google Sans"/>
                <a:ea typeface="Google Sans"/>
                <a:cs typeface="Google Sans"/>
                <a:sym typeface="Google Sans"/>
              </a:rPr>
              <a:t>BigQuery</a:t>
            </a:r>
            <a:r>
              <a:rPr lang="en-US" sz="1600" b="1" dirty="0">
                <a:solidFill>
                  <a:srgbClr val="434343"/>
                </a:solidFill>
                <a:latin typeface="Google Sans"/>
                <a:ea typeface="Google Sans"/>
                <a:cs typeface="Google Sans"/>
                <a:sym typeface="Google Sans"/>
              </a:rPr>
              <a:t> - Big data analysis for sensor networks.</a:t>
            </a:r>
          </a:p>
        </p:txBody>
      </p:sp>
      <p:pic>
        <p:nvPicPr>
          <p:cNvPr id="140" name="Google Shape;140;p32"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33"/>
          <p:cNvSpPr txBox="1"/>
          <p:nvPr/>
        </p:nvSpPr>
        <p:spPr>
          <a:xfrm>
            <a:off x="288608" y="501600"/>
            <a:ext cx="8772000" cy="51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Process flow diagram </a:t>
            </a:r>
          </a:p>
          <a:p>
            <a:pPr lvl="0" algn="ctr">
              <a:buSzPts val="1800"/>
            </a:pPr>
            <a:r>
              <a:rPr lang="en-US" b="1" dirty="0">
                <a:solidFill>
                  <a:srgbClr val="434343"/>
                </a:solidFill>
                <a:latin typeface="Google Sans"/>
                <a:ea typeface="Google Sans"/>
                <a:cs typeface="Google Sans"/>
                <a:sym typeface="Google Sans"/>
              </a:rPr>
              <a:t>Start  </a:t>
            </a:r>
          </a:p>
          <a:p>
            <a:pPr lvl="0" algn="ctr">
              <a:buSzPts val="1800"/>
            </a:pPr>
            <a:r>
              <a:rPr lang="en-US" b="1" dirty="0">
                <a:solidFill>
                  <a:srgbClr val="434343"/>
                </a:solidFill>
                <a:latin typeface="Google Sans"/>
                <a:ea typeface="Google Sans"/>
                <a:cs typeface="Google Sans"/>
                <a:sym typeface="Google Sans"/>
              </a:rPr>
              <a:t>↓</a:t>
            </a:r>
          </a:p>
          <a:p>
            <a:pPr lvl="0" algn="ctr">
              <a:buSzPts val="1800"/>
            </a:pPr>
            <a:r>
              <a:rPr lang="en-US" b="1" dirty="0">
                <a:solidFill>
                  <a:srgbClr val="434343"/>
                </a:solidFill>
                <a:latin typeface="Google Sans"/>
                <a:ea typeface="Google Sans"/>
                <a:cs typeface="Google Sans"/>
                <a:sym typeface="Google Sans"/>
              </a:rPr>
              <a:t>Air Quality Sensors</a:t>
            </a:r>
          </a:p>
          <a:p>
            <a:pPr lvl="0" algn="ctr">
              <a:buSzPts val="1800"/>
            </a:pPr>
            <a:r>
              <a:rPr lang="en-US" b="1" dirty="0">
                <a:solidFill>
                  <a:srgbClr val="434343"/>
                </a:solidFill>
                <a:latin typeface="Google Sans"/>
                <a:ea typeface="Google Sans"/>
                <a:cs typeface="Google Sans"/>
                <a:sym typeface="Google Sans"/>
              </a:rPr>
              <a:t>(PM2.5, PM10, Gas, Temp) </a:t>
            </a:r>
          </a:p>
          <a:p>
            <a:pPr lvl="0" algn="ctr">
              <a:buSzPts val="1800"/>
            </a:pPr>
            <a:r>
              <a:rPr lang="en-US" b="1" dirty="0">
                <a:solidFill>
                  <a:srgbClr val="434343"/>
                </a:solidFill>
                <a:latin typeface="Google Sans"/>
                <a:ea typeface="Google Sans"/>
                <a:cs typeface="Google Sans"/>
                <a:sym typeface="Google Sans"/>
              </a:rPr>
              <a:t> ↓</a:t>
            </a:r>
          </a:p>
          <a:p>
            <a:pPr lvl="0" algn="ctr">
              <a:buSzPts val="1800"/>
            </a:pPr>
            <a:r>
              <a:rPr lang="en-US" b="1" dirty="0">
                <a:solidFill>
                  <a:srgbClr val="434343"/>
                </a:solidFill>
                <a:latin typeface="Google Sans"/>
                <a:ea typeface="Google Sans"/>
                <a:cs typeface="Google Sans"/>
                <a:sym typeface="Google Sans"/>
              </a:rPr>
              <a:t>Microcontroller(ESP32 / Arduino)  </a:t>
            </a:r>
          </a:p>
          <a:p>
            <a:pPr lvl="0" algn="ctr">
              <a:buSzPts val="1800"/>
            </a:pPr>
            <a:r>
              <a:rPr lang="en-US" b="1" dirty="0">
                <a:solidFill>
                  <a:srgbClr val="434343"/>
                </a:solidFill>
                <a:latin typeface="Google Sans"/>
                <a:ea typeface="Google Sans"/>
                <a:cs typeface="Google Sans"/>
                <a:sym typeface="Google Sans"/>
              </a:rPr>
              <a:t>↓</a:t>
            </a:r>
          </a:p>
          <a:p>
            <a:pPr lvl="0" algn="ctr">
              <a:buSzPts val="1800"/>
            </a:pPr>
            <a:r>
              <a:rPr lang="en-US" b="1" dirty="0">
                <a:solidFill>
                  <a:srgbClr val="434343"/>
                </a:solidFill>
                <a:latin typeface="Google Sans"/>
                <a:ea typeface="Google Sans"/>
                <a:cs typeface="Google Sans"/>
                <a:sym typeface="Google Sans"/>
              </a:rPr>
              <a:t>AQI Calculation </a:t>
            </a:r>
          </a:p>
          <a:p>
            <a:pPr lvl="0" algn="ctr">
              <a:buSzPts val="1800"/>
            </a:pPr>
            <a:r>
              <a:rPr lang="en-US" b="1" dirty="0">
                <a:solidFill>
                  <a:srgbClr val="434343"/>
                </a:solidFill>
                <a:latin typeface="Google Sans"/>
                <a:ea typeface="Google Sans"/>
                <a:cs typeface="Google Sans"/>
                <a:sym typeface="Google Sans"/>
              </a:rPr>
              <a:t> ↓</a:t>
            </a:r>
          </a:p>
          <a:p>
            <a:pPr lvl="0" algn="ctr">
              <a:buSzPts val="1800"/>
            </a:pPr>
            <a:r>
              <a:rPr lang="en-US" b="1" dirty="0">
                <a:solidFill>
                  <a:srgbClr val="434343"/>
                </a:solidFill>
                <a:latin typeface="Google Sans"/>
                <a:ea typeface="Google Sans"/>
                <a:cs typeface="Google Sans"/>
                <a:sym typeface="Google Sans"/>
              </a:rPr>
              <a:t>Is Pollution Level Safe?  </a:t>
            </a:r>
          </a:p>
          <a:p>
            <a:pPr lvl="0" algn="ctr">
              <a:buSzPts val="1800"/>
            </a:pPr>
            <a:r>
              <a:rPr lang="en-US" b="1" dirty="0">
                <a:solidFill>
                  <a:srgbClr val="434343"/>
                </a:solidFill>
                <a:latin typeface="Google Sans"/>
                <a:ea typeface="Google Sans"/>
                <a:cs typeface="Google Sans"/>
                <a:sym typeface="Google Sans"/>
              </a:rPr>
              <a:t>      ↓ Yes                ↓ No </a:t>
            </a:r>
          </a:p>
          <a:p>
            <a:pPr lvl="0" algn="ctr">
              <a:buSzPts val="1800"/>
            </a:pPr>
            <a:r>
              <a:rPr lang="en-US" b="1" dirty="0">
                <a:solidFill>
                  <a:srgbClr val="434343"/>
                </a:solidFill>
                <a:latin typeface="Google Sans"/>
                <a:ea typeface="Google Sans"/>
                <a:cs typeface="Google Sans"/>
                <a:sym typeface="Google Sans"/>
              </a:rPr>
              <a:t>Display Normal Status     Trigger Alert </a:t>
            </a:r>
          </a:p>
          <a:p>
            <a:pPr lvl="0" algn="ctr">
              <a:buSzPts val="1800"/>
            </a:pPr>
            <a:r>
              <a:rPr lang="en-US" b="1" dirty="0">
                <a:solidFill>
                  <a:srgbClr val="434343"/>
                </a:solidFill>
                <a:latin typeface="Google Sans"/>
                <a:ea typeface="Google Sans"/>
                <a:cs typeface="Google Sans"/>
                <a:sym typeface="Google Sans"/>
              </a:rPr>
              <a:t>                                 (Green / Yellow)             (Vibration / Sound / Red)     </a:t>
            </a:r>
          </a:p>
          <a:p>
            <a:pPr lvl="0" algn="ctr">
              <a:buSzPts val="1800"/>
            </a:pPr>
            <a:r>
              <a:rPr lang="en-US" b="1" dirty="0">
                <a:solidFill>
                  <a:srgbClr val="434343"/>
                </a:solidFill>
                <a:latin typeface="Google Sans"/>
                <a:ea typeface="Google Sans"/>
                <a:cs typeface="Google Sans"/>
                <a:sym typeface="Google Sans"/>
              </a:rPr>
              <a:t>   ↓                     ↓   </a:t>
            </a:r>
          </a:p>
          <a:p>
            <a:pPr lvl="0" algn="ctr">
              <a:buSzPts val="1800"/>
            </a:pPr>
            <a:r>
              <a:rPr lang="en-US" b="1" dirty="0">
                <a:solidFill>
                  <a:srgbClr val="434343"/>
                </a:solidFill>
                <a:latin typeface="Google Sans"/>
                <a:ea typeface="Google Sans"/>
                <a:cs typeface="Google Sans"/>
                <a:sym typeface="Google Sans"/>
              </a:rPr>
              <a:t>Send Data to Cloud (Firebase)    </a:t>
            </a:r>
          </a:p>
          <a:p>
            <a:pPr lvl="0" algn="ctr">
              <a:buSzPts val="1800"/>
            </a:pPr>
            <a:r>
              <a:rPr lang="en-US" b="1" dirty="0">
                <a:solidFill>
                  <a:srgbClr val="434343"/>
                </a:solidFill>
                <a:latin typeface="Google Sans"/>
                <a:ea typeface="Google Sans"/>
                <a:cs typeface="Google Sans"/>
                <a:sym typeface="Google Sans"/>
              </a:rPr>
              <a:t>  ↓      </a:t>
            </a:r>
          </a:p>
          <a:p>
            <a:pPr lvl="0" algn="ctr">
              <a:buSzPts val="1800"/>
            </a:pPr>
            <a:r>
              <a:rPr lang="en-US" b="1" dirty="0">
                <a:solidFill>
                  <a:srgbClr val="434343"/>
                </a:solidFill>
                <a:latin typeface="Google Sans"/>
                <a:ea typeface="Google Sans"/>
                <a:cs typeface="Google Sans"/>
                <a:sym typeface="Google Sans"/>
              </a:rPr>
              <a:t>Mobile App / Dashboard          </a:t>
            </a:r>
          </a:p>
          <a:p>
            <a:pPr lvl="0" algn="ctr">
              <a:buSzPts val="1800"/>
            </a:pPr>
            <a:r>
              <a:rPr lang="en-US" b="1" dirty="0">
                <a:solidFill>
                  <a:srgbClr val="434343"/>
                </a:solidFill>
                <a:latin typeface="Google Sans"/>
                <a:ea typeface="Google Sans"/>
                <a:cs typeface="Google Sans"/>
                <a:sym typeface="Google Sans"/>
              </a:rPr>
              <a:t>  ↓          </a:t>
            </a:r>
          </a:p>
          <a:p>
            <a:pPr lvl="0" algn="ctr">
              <a:buSzPts val="1800"/>
            </a:pPr>
            <a:r>
              <a:rPr lang="en-US" b="1" dirty="0">
                <a:solidFill>
                  <a:srgbClr val="434343"/>
                </a:solidFill>
                <a:latin typeface="Google Sans"/>
                <a:ea typeface="Google Sans"/>
                <a:cs typeface="Google Sans"/>
                <a:sym typeface="Google Sans"/>
              </a:rPr>
              <a:t>  End</a:t>
            </a:r>
            <a:endParaRPr b="1" i="0" u="none" strike="noStrike" cap="none" dirty="0">
              <a:solidFill>
                <a:srgbClr val="434343"/>
              </a:solidFill>
              <a:latin typeface="Google Sans"/>
              <a:ea typeface="Google Sans"/>
              <a:cs typeface="Google Sans"/>
              <a:sym typeface="Google Sans"/>
            </a:endParaRPr>
          </a:p>
        </p:txBody>
      </p:sp>
      <p:pic>
        <p:nvPicPr>
          <p:cNvPr id="146" name="Google Shape;146;p33"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35"/>
          <p:cNvSpPr txBox="1"/>
          <p:nvPr/>
        </p:nvSpPr>
        <p:spPr>
          <a:xfrm>
            <a:off x="171050" y="867425"/>
            <a:ext cx="8820900" cy="598800"/>
          </a:xfrm>
          <a:prstGeom prst="rect">
            <a:avLst/>
          </a:prstGeom>
          <a:noFill/>
          <a:ln>
            <a:noFill/>
          </a:ln>
        </p:spPr>
        <p:txBody>
          <a:bodyPr spcFirstLastPara="1" wrap="square" lIns="91425" tIns="91425" rIns="91425" bIns="91425" anchor="t" anchorCtr="0">
            <a:noAutofit/>
          </a:bodyPr>
          <a:lstStyle/>
          <a:p>
            <a:pPr lvl="0">
              <a:buSzPts val="1800"/>
            </a:pPr>
            <a:endParaRPr sz="1800" b="1" i="0" u="none" strike="noStrike" cap="none" dirty="0">
              <a:solidFill>
                <a:srgbClr val="434343"/>
              </a:solidFill>
              <a:latin typeface="Google Sans"/>
              <a:ea typeface="Google Sans"/>
              <a:cs typeface="Google Sans"/>
              <a:sym typeface="Google Sans"/>
            </a:endParaRPr>
          </a:p>
        </p:txBody>
      </p:sp>
      <p:pic>
        <p:nvPicPr>
          <p:cNvPr id="158" name="Google Shape;158;p35"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
        <p:nvSpPr>
          <p:cNvPr id="2" name="TextBox 1">
            <a:extLst>
              <a:ext uri="{FF2B5EF4-FFF2-40B4-BE49-F238E27FC236}">
                <a16:creationId xmlns:a16="http://schemas.microsoft.com/office/drawing/2014/main" id="{03A14EC0-C54F-4D73-8BCF-B34C296DE8B2}"/>
              </a:ext>
            </a:extLst>
          </p:cNvPr>
          <p:cNvSpPr txBox="1"/>
          <p:nvPr/>
        </p:nvSpPr>
        <p:spPr>
          <a:xfrm>
            <a:off x="462326" y="727561"/>
            <a:ext cx="3048000" cy="738664"/>
          </a:xfrm>
          <a:prstGeom prst="rect">
            <a:avLst/>
          </a:prstGeom>
          <a:noFill/>
          <a:ln w="28575">
            <a:solidFill>
              <a:schemeClr val="tx1"/>
            </a:solidFill>
          </a:ln>
        </p:spPr>
        <p:txBody>
          <a:bodyPr wrap="square" rtlCol="0">
            <a:spAutoFit/>
          </a:bodyPr>
          <a:lstStyle/>
          <a:p>
            <a:pPr algn="ctr"/>
            <a:r>
              <a:rPr lang="en-US" dirty="0"/>
              <a:t>Air Quality</a:t>
            </a:r>
          </a:p>
          <a:p>
            <a:pPr algn="ctr"/>
            <a:r>
              <a:rPr lang="en-US" dirty="0"/>
              <a:t>Sensors</a:t>
            </a:r>
          </a:p>
          <a:p>
            <a:pPr algn="ctr"/>
            <a:r>
              <a:rPr lang="en-US" dirty="0"/>
              <a:t>(PM2.5,PM10,Gas,Temp,Humidity)</a:t>
            </a:r>
          </a:p>
        </p:txBody>
      </p:sp>
      <p:sp>
        <p:nvSpPr>
          <p:cNvPr id="5" name="TextBox 4">
            <a:extLst>
              <a:ext uri="{FF2B5EF4-FFF2-40B4-BE49-F238E27FC236}">
                <a16:creationId xmlns:a16="http://schemas.microsoft.com/office/drawing/2014/main" id="{36793607-D4C0-4BC9-A847-CEF36DDB797F}"/>
              </a:ext>
            </a:extLst>
          </p:cNvPr>
          <p:cNvSpPr txBox="1"/>
          <p:nvPr/>
        </p:nvSpPr>
        <p:spPr>
          <a:xfrm>
            <a:off x="462326" y="1779226"/>
            <a:ext cx="3048000" cy="954107"/>
          </a:xfrm>
          <a:prstGeom prst="rect">
            <a:avLst/>
          </a:prstGeom>
          <a:noFill/>
          <a:ln w="28575">
            <a:solidFill>
              <a:schemeClr val="tx1"/>
            </a:solidFill>
          </a:ln>
        </p:spPr>
        <p:txBody>
          <a:bodyPr wrap="square" rtlCol="0">
            <a:spAutoFit/>
          </a:bodyPr>
          <a:lstStyle/>
          <a:p>
            <a:pPr algn="ctr"/>
            <a:r>
              <a:rPr lang="en-US" dirty="0"/>
              <a:t>Microcontroller</a:t>
            </a:r>
          </a:p>
          <a:p>
            <a:pPr algn="ctr"/>
            <a:r>
              <a:rPr lang="en-US" dirty="0"/>
              <a:t>(ESP32 / Arduino)</a:t>
            </a:r>
          </a:p>
          <a:p>
            <a:pPr marL="285750" indent="-285750" algn="ctr">
              <a:buFontTx/>
              <a:buChar char="-"/>
            </a:pPr>
            <a:r>
              <a:rPr lang="en-US" dirty="0"/>
              <a:t>Data Processing</a:t>
            </a:r>
          </a:p>
          <a:p>
            <a:pPr marL="285750" indent="-285750" algn="ctr">
              <a:buFontTx/>
              <a:buChar char="-"/>
            </a:pPr>
            <a:r>
              <a:rPr lang="en-US" dirty="0"/>
              <a:t>  AQI Calculation</a:t>
            </a:r>
          </a:p>
        </p:txBody>
      </p:sp>
      <p:sp>
        <p:nvSpPr>
          <p:cNvPr id="6" name="TextBox 5">
            <a:extLst>
              <a:ext uri="{FF2B5EF4-FFF2-40B4-BE49-F238E27FC236}">
                <a16:creationId xmlns:a16="http://schemas.microsoft.com/office/drawing/2014/main" id="{D31C453F-C1F4-401D-A193-1441EB89BB4A}"/>
              </a:ext>
            </a:extLst>
          </p:cNvPr>
          <p:cNvSpPr txBox="1"/>
          <p:nvPr/>
        </p:nvSpPr>
        <p:spPr>
          <a:xfrm>
            <a:off x="462326" y="3046335"/>
            <a:ext cx="3048000" cy="523220"/>
          </a:xfrm>
          <a:prstGeom prst="rect">
            <a:avLst/>
          </a:prstGeom>
          <a:noFill/>
          <a:ln w="28575">
            <a:solidFill>
              <a:schemeClr val="tx1"/>
            </a:solidFill>
          </a:ln>
        </p:spPr>
        <p:txBody>
          <a:bodyPr wrap="square" rtlCol="0">
            <a:spAutoFit/>
          </a:bodyPr>
          <a:lstStyle/>
          <a:p>
            <a:pPr algn="ctr"/>
            <a:r>
              <a:rPr lang="en-US" dirty="0"/>
              <a:t> Alert Module</a:t>
            </a:r>
          </a:p>
          <a:p>
            <a:pPr algn="ctr"/>
            <a:r>
              <a:rPr lang="en-US" dirty="0"/>
              <a:t>  (Vibration / LED /Buzzer Display)</a:t>
            </a:r>
          </a:p>
        </p:txBody>
      </p:sp>
      <p:sp>
        <p:nvSpPr>
          <p:cNvPr id="7" name="TextBox 6">
            <a:extLst>
              <a:ext uri="{FF2B5EF4-FFF2-40B4-BE49-F238E27FC236}">
                <a16:creationId xmlns:a16="http://schemas.microsoft.com/office/drawing/2014/main" id="{94B5A1D4-43D3-4D4E-9EB4-E56CC4E76FC1}"/>
              </a:ext>
            </a:extLst>
          </p:cNvPr>
          <p:cNvSpPr txBox="1"/>
          <p:nvPr/>
        </p:nvSpPr>
        <p:spPr>
          <a:xfrm>
            <a:off x="462326" y="3882557"/>
            <a:ext cx="3048000" cy="523220"/>
          </a:xfrm>
          <a:prstGeom prst="rect">
            <a:avLst/>
          </a:prstGeom>
          <a:noFill/>
          <a:ln w="28575">
            <a:solidFill>
              <a:schemeClr val="tx1"/>
            </a:solidFill>
          </a:ln>
        </p:spPr>
        <p:txBody>
          <a:bodyPr wrap="square" rtlCol="0">
            <a:spAutoFit/>
          </a:bodyPr>
          <a:lstStyle/>
          <a:p>
            <a:pPr algn="ctr"/>
            <a:r>
              <a:rPr lang="en-US" dirty="0"/>
              <a:t>Cloud Platform </a:t>
            </a:r>
          </a:p>
          <a:p>
            <a:pPr algn="ctr"/>
            <a:r>
              <a:rPr lang="en-US" dirty="0"/>
              <a:t> (Google Firebase / Google Cloud)</a:t>
            </a:r>
          </a:p>
        </p:txBody>
      </p:sp>
      <p:sp>
        <p:nvSpPr>
          <p:cNvPr id="8" name="TextBox 7">
            <a:extLst>
              <a:ext uri="{FF2B5EF4-FFF2-40B4-BE49-F238E27FC236}">
                <a16:creationId xmlns:a16="http://schemas.microsoft.com/office/drawing/2014/main" id="{37B2E5D8-FEEF-4A07-A8E6-932181CA08DC}"/>
              </a:ext>
            </a:extLst>
          </p:cNvPr>
          <p:cNvSpPr txBox="1"/>
          <p:nvPr/>
        </p:nvSpPr>
        <p:spPr>
          <a:xfrm>
            <a:off x="4185876" y="3677276"/>
            <a:ext cx="3048000" cy="954107"/>
          </a:xfrm>
          <a:prstGeom prst="rect">
            <a:avLst/>
          </a:prstGeom>
          <a:noFill/>
          <a:ln w="28575">
            <a:solidFill>
              <a:schemeClr val="tx1"/>
            </a:solidFill>
          </a:ln>
        </p:spPr>
        <p:txBody>
          <a:bodyPr wrap="square" rtlCol="0">
            <a:spAutoFit/>
          </a:bodyPr>
          <a:lstStyle/>
          <a:p>
            <a:pPr algn="ctr"/>
            <a:r>
              <a:rPr lang="en-US" dirty="0"/>
              <a:t> Mobile / Web App</a:t>
            </a:r>
          </a:p>
          <a:p>
            <a:pPr algn="ctr"/>
            <a:r>
              <a:rPr lang="en-US" dirty="0"/>
              <a:t>   - Live AQI View   </a:t>
            </a:r>
          </a:p>
          <a:p>
            <a:pPr algn="ctr"/>
            <a:r>
              <a:rPr lang="en-US" dirty="0"/>
              <a:t> - Notifications   </a:t>
            </a:r>
          </a:p>
          <a:p>
            <a:pPr algn="ctr"/>
            <a:r>
              <a:rPr lang="en-US" dirty="0"/>
              <a:t> - History Data </a:t>
            </a:r>
          </a:p>
        </p:txBody>
      </p:sp>
      <p:sp>
        <p:nvSpPr>
          <p:cNvPr id="4" name="Arrow: Down 3">
            <a:extLst>
              <a:ext uri="{FF2B5EF4-FFF2-40B4-BE49-F238E27FC236}">
                <a16:creationId xmlns:a16="http://schemas.microsoft.com/office/drawing/2014/main" id="{87A12401-FE3B-4354-9A82-F524B1D223D2}"/>
              </a:ext>
            </a:extLst>
          </p:cNvPr>
          <p:cNvSpPr/>
          <p:nvPr/>
        </p:nvSpPr>
        <p:spPr>
          <a:xfrm>
            <a:off x="1786467" y="1486942"/>
            <a:ext cx="135467" cy="23829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Arrow: Down 10">
            <a:extLst>
              <a:ext uri="{FF2B5EF4-FFF2-40B4-BE49-F238E27FC236}">
                <a16:creationId xmlns:a16="http://schemas.microsoft.com/office/drawing/2014/main" id="{6D2AD423-DFB9-4221-A1EB-45B8F9E595D6}"/>
              </a:ext>
            </a:extLst>
          </p:cNvPr>
          <p:cNvSpPr/>
          <p:nvPr/>
        </p:nvSpPr>
        <p:spPr>
          <a:xfrm>
            <a:off x="1786467" y="2743026"/>
            <a:ext cx="135467" cy="23829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447FB9BA-0DFB-47A4-9614-1194567A12B3}"/>
              </a:ext>
            </a:extLst>
          </p:cNvPr>
          <p:cNvSpPr/>
          <p:nvPr/>
        </p:nvSpPr>
        <p:spPr>
          <a:xfrm>
            <a:off x="1786467" y="3570781"/>
            <a:ext cx="135467" cy="23829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3F61F9B7-C733-4072-BD09-18A976607445}"/>
              </a:ext>
            </a:extLst>
          </p:cNvPr>
          <p:cNvSpPr/>
          <p:nvPr/>
        </p:nvSpPr>
        <p:spPr>
          <a:xfrm>
            <a:off x="3581400" y="3953933"/>
            <a:ext cx="508000" cy="21166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8B4B9F0-E557-4C21-A729-B60FF8BED948}"/>
              </a:ext>
            </a:extLst>
          </p:cNvPr>
          <p:cNvPicPr>
            <a:picLocks noChangeAspect="1"/>
          </p:cNvPicPr>
          <p:nvPr/>
        </p:nvPicPr>
        <p:blipFill>
          <a:blip r:embed="rId4"/>
          <a:stretch>
            <a:fillRect/>
          </a:stretch>
        </p:blipFill>
        <p:spPr>
          <a:xfrm>
            <a:off x="4581500" y="365662"/>
            <a:ext cx="2470485" cy="2942283"/>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TotalTime>
  <Words>876</Words>
  <Application>Microsoft Office PowerPoint</Application>
  <PresentationFormat>On-screen Show (16:9)</PresentationFormat>
  <Paragraphs>95</Paragraphs>
  <Slides>12</Slides>
  <Notes>12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12</vt:i4>
      </vt:variant>
    </vt:vector>
  </HeadingPairs>
  <TitlesOfParts>
    <vt:vector size="19" baseType="lpstr">
      <vt:lpstr>Arial</vt:lpstr>
      <vt:lpstr>Arial Black</vt:lpstr>
      <vt:lpstr>Google Sans Medium</vt:lpstr>
      <vt:lpstr>Wingdings</vt:lpstr>
      <vt:lpstr>Google Sans</vt:lpstr>
      <vt:lpstr>Simple Light</vt:lpstr>
      <vt:lpstr>Simple Light</vt:lpstr>
      <vt:lpstr>Note: This slide deck is view-only.  Please don’t request edit access - it’s shared for your reference.  Make a copy of this slide for the project submission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 This slide deck is view-only.  Please don’t request edit access - it’s shared for your reference.  Make a copy of this slide for the project submission</dc:title>
  <dc:creator>HP</dc:creator>
  <cp:lastModifiedBy>Sheebarani Bhaskaran</cp:lastModifiedBy>
  <cp:revision>2</cp:revision>
  <dcterms:modified xsi:type="dcterms:W3CDTF">2026-01-21T19:54:15Z</dcterms:modified>
</cp:coreProperties>
</file>